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bc73c7b17f4b63" /><Relationship Type="http://schemas.openxmlformats.org/officeDocument/2006/relationships/extended-properties" Target="/docProps/app.xml" Id="R81fdad7a23854304" /><Relationship Type="http://schemas.openxmlformats.org/officeDocument/2006/relationships/officeDocument" Target="/ppt/presentation.xml" Id="R7eb7cd3ccb3949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452627a0794a99"/>
  </p:sldMasterIdLst>
  <p:notesMasterIdLst>
    <p:notesMasterId xmlns:r="http://schemas.openxmlformats.org/officeDocument/2006/relationships" r:id="R08ec4aa2ee8741e0"/>
  </p:notesMasterIdLst>
  <p:sldIdLst>
    <p:sldId xmlns:r="http://schemas.openxmlformats.org/officeDocument/2006/relationships" id="256" r:id="R960f679440f44013"/>
    <p:sldId xmlns:r="http://schemas.openxmlformats.org/officeDocument/2006/relationships" id="257" r:id="R488aaf923f314ca3"/>
    <p:sldId xmlns:r="http://schemas.openxmlformats.org/officeDocument/2006/relationships" id="258" r:id="R7b8de80fd6ea4bb5"/>
    <p:sldId xmlns:r="http://schemas.openxmlformats.org/officeDocument/2006/relationships" id="259" r:id="R9dece2fcb62f4f8c"/>
    <p:sldId xmlns:r="http://schemas.openxmlformats.org/officeDocument/2006/relationships" id="260" r:id="R3d1ab581432948a1"/>
    <p:sldId xmlns:r="http://schemas.openxmlformats.org/officeDocument/2006/relationships" id="261" r:id="R38fa4bb3aac74282"/>
    <p:sldId xmlns:r="http://schemas.openxmlformats.org/officeDocument/2006/relationships" id="262" r:id="R20c7425d583e45aa"/>
    <p:sldId xmlns:r="http://schemas.openxmlformats.org/officeDocument/2006/relationships" id="263" r:id="R1a16e51b27f1485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d7ce38659a547f4" /><Relationship Type="http://schemas.openxmlformats.org/officeDocument/2006/relationships/slideMaster" Target="/ppt/slideMasters/slideMaster1.xml" Id="R6b452627a0794a99" /><Relationship Type="http://schemas.openxmlformats.org/officeDocument/2006/relationships/notesMaster" Target="/ppt/notesMasters/notesMaster1.xml" Id="R08ec4aa2ee8741e0" /><Relationship Type="http://schemas.openxmlformats.org/officeDocument/2006/relationships/presProps" Target="/ppt/presProps.xml" Id="Rffce10cf418d41b4" /><Relationship Type="http://schemas.openxmlformats.org/officeDocument/2006/relationships/tableStyles" Target="/ppt/tableStyles.xml" Id="R80c119ab9b6c4f47" /><Relationship Type="http://schemas.openxmlformats.org/officeDocument/2006/relationships/slide" Target="/ppt/slides/slide1.xml" Id="R960f679440f44013" /><Relationship Type="http://schemas.openxmlformats.org/officeDocument/2006/relationships/slide" Target="/ppt/slides/slide2.xml" Id="R488aaf923f314ca3" /><Relationship Type="http://schemas.openxmlformats.org/officeDocument/2006/relationships/slide" Target="/ppt/slides/slide3.xml" Id="R7b8de80fd6ea4bb5" /><Relationship Type="http://schemas.openxmlformats.org/officeDocument/2006/relationships/slide" Target="/ppt/slides/slide4.xml" Id="R9dece2fcb62f4f8c" /><Relationship Type="http://schemas.openxmlformats.org/officeDocument/2006/relationships/slide" Target="/ppt/slides/slide5.xml" Id="R3d1ab581432948a1" /><Relationship Type="http://schemas.openxmlformats.org/officeDocument/2006/relationships/slide" Target="/ppt/slides/slide6.xml" Id="R38fa4bb3aac74282" /><Relationship Type="http://schemas.openxmlformats.org/officeDocument/2006/relationships/slide" Target="/ppt/slides/slide7.xml" Id="R20c7425d583e45aa" /><Relationship Type="http://schemas.openxmlformats.org/officeDocument/2006/relationships/slide" Target="/ppt/slides/slide8.xml" Id="R1a16e51b27f148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ef74b6850a2462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399d606e13b411f" /><Relationship Type="http://schemas.openxmlformats.org/officeDocument/2006/relationships/notesMaster" Target="/ppt/notesMasters/notesMaster1.xml" Id="R57696b8c172747c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9e7a6d607b64536" /><Relationship Type="http://schemas.openxmlformats.org/officeDocument/2006/relationships/notesMaster" Target="/ppt/notesMasters/notesMaster1.xml" Id="R9aeef279dc054df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ec01a059ce24c2d" /><Relationship Type="http://schemas.openxmlformats.org/officeDocument/2006/relationships/notesMaster" Target="/ppt/notesMasters/notesMaster1.xml" Id="Rad648e04e8ba472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c42e52d7a714b56" /><Relationship Type="http://schemas.openxmlformats.org/officeDocument/2006/relationships/notesMaster" Target="/ppt/notesMasters/notesMaster1.xml" Id="R0a1f06445b8f46b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f5410b2ef684e6c" /><Relationship Type="http://schemas.openxmlformats.org/officeDocument/2006/relationships/notesMaster" Target="/ppt/notesMasters/notesMaster1.xml" Id="Re8a8ff5ec11e40b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9e5ac1d095483f" /><Relationship Type="http://schemas.openxmlformats.org/officeDocument/2006/relationships/notesMaster" Target="/ppt/notesMasters/notesMaster1.xml" Id="R3456cd93b419485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82c867ed6264502" /><Relationship Type="http://schemas.openxmlformats.org/officeDocument/2006/relationships/notesMaster" Target="/ppt/notesMasters/notesMaster1.xml" Id="R2f32b06e1288487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20c6460982d4820" /><Relationship Type="http://schemas.openxmlformats.org/officeDocument/2006/relationships/notesMaster" Target="/ppt/notesMasters/notesMaster1.xml" Id="Rc102d80d08e048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2026년 10월 기준으로 확인한 사례 중심 자료입니다. 인기 순위나 문화 전체의 평가가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Busan_City_Haeundae_District_(01).jpg</a:t>
            </a:r>
          </a:p>
          <a:p xmlns:a="http://schemas.openxmlformats.org/drawingml/2006/main">
            <a:r>
              <a:t>작가: 부산광역시</a:t>
            </a:r>
          </a:p>
          <a:p xmlns:a="http://schemas.openxmlformats.org/drawingml/2006/main">
            <a:r>
              <a:t>이용허락: KOGL Type 1 http://www.kogl.or.kr/info/licenseType1.do</a:t>
            </a:r>
          </a:p>
          <a:p xmlns:a="http://schemas.openxmlformats.org/drawingml/2006/main">
            <a:r>
              <a:t>원본: https://commons.wikimedia.org/wiki/File:Busan_City_Haeundae_District_(01).jpg</a:t>
            </a:r>
          </a:p>
          <a:p xmlns:a="http://schemas.openxmlformats.org/drawingml/2006/main">
            <a:r>
              <a:t>촬영일: 2024-09-15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2026년 10월 기준으로 확인한 사례 중심 자료입니다. 인기 순위나 문화 전체의 평가가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https://www.oscars.org/oscars/ceremonies/2020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Bong Joon-ho Deauville 2013.jpg</a:t>
            </a:r>
          </a:p>
          <a:p xmlns:a="http://schemas.openxmlformats.org/drawingml/2006/main">
            <a:r>
              <a:t>작가: Georges Biard</a:t>
            </a:r>
          </a:p>
          <a:p xmlns:a="http://schemas.openxmlformats.org/drawingml/2006/main">
            <a:r>
              <a:t>이용허락: CC BY-SA 3.0 https://creativecommons.org/licenses/by-sa/3.0</a:t>
            </a:r>
          </a:p>
          <a:p xmlns:a="http://schemas.openxmlformats.org/drawingml/2006/main">
            <a:r>
              <a:t>원본: https://commons.wikimedia.org/wiki/File:Bong_Joon-ho_Deauville_2013.jpg</a:t>
            </a:r>
          </a:p>
          <a:p xmlns:a="http://schemas.openxmlformats.org/drawingml/2006/main">
            <a:r>
              <a:t>촬영일: 2013-03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2026년 10월 기준으로 확인한 사례 중심 자료입니다. 인기 순위나 문화 전체의 평가가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https://www.korea.net/NewsFocus/Culture/view?articleId=188978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BTS at the White House on May 31, 2022 04.jpg</a:t>
            </a:r>
          </a:p>
          <a:p xmlns:a="http://schemas.openxmlformats.org/drawingml/2006/main">
            <a:r>
              <a:t>작가: The White House</a:t>
            </a:r>
          </a:p>
          <a:p xmlns:a="http://schemas.openxmlformats.org/drawingml/2006/main">
            <a:r>
              <a:t>이용허락: Public domain </a:t>
            </a:r>
          </a:p>
          <a:p xmlns:a="http://schemas.openxmlformats.org/drawingml/2006/main">
            <a:r>
              <a:t>원본: https://commons.wikimedia.org/wiki/File:BTS_at_the_White_House_on_May_31,_2022_04.jpg</a:t>
            </a:r>
          </a:p>
          <a:p xmlns:a="http://schemas.openxmlformats.org/drawingml/2006/main">
            <a:r>
              <a:t>촬영일: 2022-05-31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2026년 10월 기준으로 확인한 사례 중심 자료입니다. 인기 순위나 문화 전체의 평가가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https://www.netflix.com/tudum/articles/squid-game-season-1-recap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Teheran-ro_Yeongdong-daero_crossing_7.jpg</a:t>
            </a:r>
          </a:p>
          <a:p xmlns:a="http://schemas.openxmlformats.org/drawingml/2006/main">
            <a:r>
              <a:t>작가: kallerna</a:t>
            </a:r>
          </a:p>
          <a:p xmlns:a="http://schemas.openxmlformats.org/drawingml/2006/main">
            <a:r>
              <a:t>이용허락: CC BY-SA 4.0 https://creativecommons.org/licenses/by-sa/4.0</a:t>
            </a:r>
          </a:p>
          <a:p xmlns:a="http://schemas.openxmlformats.org/drawingml/2006/main">
            <a:r>
              <a:t>원본: https://commons.wikimedia.org/wiki/File:Teheran-ro_Yeongdong-daero_crossing_7.jpg</a:t>
            </a:r>
          </a:p>
          <a:p xmlns:a="http://schemas.openxmlformats.org/drawingml/2006/main">
            <a:r>
              <a:t>촬영일: 2022-12-06 11:41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2026년 10월 기준으로 확인한 사례 중심 자료입니다. 인기 순위나 문화 전체의 평가가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https://ich.unesco.org/en/RL/talchum-mask-dance-drama-in-the-republic-of-korea-01742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Korean_folkdance_mask.jpg</a:t>
            </a:r>
          </a:p>
          <a:p xmlns:a="http://schemas.openxmlformats.org/drawingml/2006/main">
            <a:r>
              <a:t>작가: </a:t>
            </a:r>
          </a:p>
          <a:p xmlns:a="http://schemas.openxmlformats.org/drawingml/2006/main">
            <a:r>
              <a:t>이용허락: CC BY-SA 3.0 http://creativecommons.org/licenses/by-sa/3.0/</a:t>
            </a:r>
          </a:p>
          <a:p xmlns:a="http://schemas.openxmlformats.org/drawingml/2006/main">
            <a:r>
              <a:t>원본: https://commons.wikimedia.org/wiki/File:Korean_folkdance_mask.jpg</a:t>
            </a:r>
          </a:p>
          <a:p xmlns:a="http://schemas.openxmlformats.org/drawingml/2006/main">
            <a:r>
              <a:t>촬영일: 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2026년 10월 기준으로 확인한 사례 중심 자료입니다. 인기 순위나 문화 전체의 평가가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https://www.nobelprize.org/prizes/literature/2024/han/facts/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HanKang.jpg</a:t>
            </a:r>
          </a:p>
          <a:p xmlns:a="http://schemas.openxmlformats.org/drawingml/2006/main">
            <a:r>
              <a:t>작가: Ccmontgom</a:t>
            </a:r>
          </a:p>
          <a:p xmlns:a="http://schemas.openxmlformats.org/drawingml/2006/main">
            <a:r>
              <a:t>이용허락: CC BY-SA 3.0 https://creativecommons.org/licenses/by-sa/3.0</a:t>
            </a:r>
          </a:p>
          <a:p xmlns:a="http://schemas.openxmlformats.org/drawingml/2006/main">
            <a:r>
              <a:t>원본: https://commons.wikimedia.org/wiki/File:HanKang.jpg</a:t>
            </a:r>
          </a:p>
          <a:p xmlns:a="http://schemas.openxmlformats.org/drawingml/2006/main">
            <a:r>
              <a:t>촬영일: 2014-06-21 16:23:49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2026년 10월 기준으로 확인한 사례 중심 자료입니다. 인기 순위나 문화 전체의 평가가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https://ich.unesco.org/en/RL/knowledge-beliefs-and-practices-related-to-jang-making-in-the-republic-of-korea-01975</a:t>
            </a:r>
          </a:p>
          <a:p xmlns:a="http://schemas.openxmlformats.org/drawingml/2006/main">
            <a:r>
              <a:t>https://www.ksif.or.kr/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Doenjang.jpg</a:t>
            </a:r>
          </a:p>
          <a:p xmlns:a="http://schemas.openxmlformats.org/drawingml/2006/main">
            <a:r>
              <a:t>작가: 국립국어원</a:t>
            </a:r>
          </a:p>
          <a:p xmlns:a="http://schemas.openxmlformats.org/drawingml/2006/main">
            <a:r>
              <a:t>이용허락: CC BY-SA 2.0 kr https://creativecommons.org/licenses/by-sa/2.0/kr/deed.en</a:t>
            </a:r>
          </a:p>
          <a:p xmlns:a="http://schemas.openxmlformats.org/drawingml/2006/main">
            <a:r>
              <a:t>원본: https://commons.wikimedia.org/wiki/File:Doenjang.jpg</a:t>
            </a:r>
          </a:p>
          <a:p xmlns:a="http://schemas.openxmlformats.org/drawingml/2006/main">
            <a:r>
              <a:t>촬영일: 5 December 2013 (according to Exif data)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나눔은 선택입니다. 자신의 배경이나 경험을 공개할 범위를 스스로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Busan_City_Haeundae_District_(01).jpg</a:t>
            </a:r>
          </a:p>
          <a:p xmlns:a="http://schemas.openxmlformats.org/drawingml/2006/main">
            <a:r>
              <a:t>작가: 부산광역시</a:t>
            </a:r>
          </a:p>
          <a:p xmlns:a="http://schemas.openxmlformats.org/drawingml/2006/main">
            <a:r>
              <a:t>이용허락: KOGL Type 1 http://www.kogl.or.kr/info/licenseType1.do</a:t>
            </a:r>
          </a:p>
          <a:p xmlns:a="http://schemas.openxmlformats.org/drawingml/2006/main">
            <a:r>
              <a:t>원본: https://commons.wikimedia.org/wiki/File:Busan_City_Haeundae_District_(01).jpg</a:t>
            </a:r>
          </a:p>
          <a:p xmlns:a="http://schemas.openxmlformats.org/drawingml/2006/main">
            <a:r>
              <a:t>촬영일: 2024-09-15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394b777bc2400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cdeedca70f40e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6dd7e43bc14ee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28a726d41643f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b8c41b3cd8418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7ccbbb10f84bb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890913C5-C036-445A-9961-A26609431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AFF414A-77CD-41FB-9E51-DF0B2562B5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06C51E69-2651-4521-9150-C08448D5F2C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97CFE83D-AA50-455A-9E2A-C6B09CD6C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66528FE-25EE-4A63-8B55-014BA1892D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0F754D2A-3906-4EB3-B6DF-96440C6B3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9611EFE-A989-470C-9176-22DE89F3EA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AB330EA-18E3-487E-8395-6AFB4DABB6C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E4170CCE-D0B1-4BB0-8E60-14B0EF1E5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2C12189-98C2-441F-9A4E-48D5CE1D17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F4DCAE5-C56F-438F-8CDD-3F06A974F58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493D284-59C4-456F-ACD2-2E87C4F9718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D8ED361E-65D9-45C6-A76B-4252347CF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CDF34CE-0748-4A8A-AD98-23EB7C7DB0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AC8DC7F-F304-458A-949B-554AB0DABE3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b90fe07de4e4d06" /><Relationship Type="http://schemas.openxmlformats.org/officeDocument/2006/relationships/slideLayout" Target="/ppt/slideLayouts/slideLayout1.xml" Id="R845ac04242a7499f" /><Relationship Type="http://schemas.openxmlformats.org/officeDocument/2006/relationships/slideLayout" Target="/ppt/slideLayouts/slideLayout2.xml" Id="R58d1d07ab723452c" /><Relationship Type="http://schemas.openxmlformats.org/officeDocument/2006/relationships/slideLayout" Target="/ppt/slideLayouts/slideLayout3.xml" Id="Rc8226d66f8db4ac3" /><Relationship Type="http://schemas.openxmlformats.org/officeDocument/2006/relationships/slideLayout" Target="/ppt/slideLayouts/slideLayout4.xml" Id="R8dbb0b66d8b94730" /><Relationship Type="http://schemas.openxmlformats.org/officeDocument/2006/relationships/slideLayout" Target="/ppt/slideLayouts/slideLayout5.xml" Id="R74e8b47c74d44fbd" /><Relationship Type="http://schemas.openxmlformats.org/officeDocument/2006/relationships/slideLayout" Target="/ppt/slideLayouts/slideLayout6.xml" Id="R49f2351f2f7a45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5ac04242a7499f"/>
    <p:sldLayoutId xmlns:r="http://schemas.openxmlformats.org/officeDocument/2006/relationships" id="2147483650" r:id="R58d1d07ab723452c"/>
    <p:sldLayoutId xmlns:r="http://schemas.openxmlformats.org/officeDocument/2006/relationships" id="2147483651" r:id="Rc8226d66f8db4ac3"/>
    <p:sldLayoutId xmlns:r="http://schemas.openxmlformats.org/officeDocument/2006/relationships" id="2147483652" r:id="R8dbb0b66d8b94730"/>
    <p:sldLayoutId xmlns:r="http://schemas.openxmlformats.org/officeDocument/2006/relationships" id="2147483653" r:id="R74e8b47c74d44fbd"/>
    <p:sldLayoutId xmlns:r="http://schemas.openxmlformats.org/officeDocument/2006/relationships" id="2147483654" r:id="R49f2351f2f7a45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ce7d6096e249b7" /><Relationship Type="http://schemas.openxmlformats.org/officeDocument/2006/relationships/image" Target="/ppt/media/image.jpeg" Id="Rfcf0771425904f4f" /><Relationship Type="http://schemas.openxmlformats.org/officeDocument/2006/relationships/notesSlide" Target="/ppt/notesSlides/notesSlide1.xml" Id="Rbdc0495adf6d488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ffaa3c86924ef5" /><Relationship Type="http://schemas.openxmlformats.org/officeDocument/2006/relationships/image" Target="/ppt/media/image2.jpeg" Id="R56effed2f9ef4b3d" /><Relationship Type="http://schemas.openxmlformats.org/officeDocument/2006/relationships/notesSlide" Target="/ppt/notesSlides/notesSlide2.xml" Id="R5a76b81229ce4e9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7c7c9967e74e74" /><Relationship Type="http://schemas.openxmlformats.org/officeDocument/2006/relationships/image" Target="/ppt/media/image3.jpeg" Id="R32601b4148d74dc1" /><Relationship Type="http://schemas.openxmlformats.org/officeDocument/2006/relationships/notesSlide" Target="/ppt/notesSlides/notesSlide3.xml" Id="R065f81f2e65a4c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4005e92fd943a2" /><Relationship Type="http://schemas.openxmlformats.org/officeDocument/2006/relationships/image" Target="/ppt/media/image4.jpeg" Id="R788c7be1dbf64f38" /><Relationship Type="http://schemas.openxmlformats.org/officeDocument/2006/relationships/notesSlide" Target="/ppt/notesSlides/notesSlide4.xml" Id="R3ec0d9b3f52f486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52e8907b834b6d" /><Relationship Type="http://schemas.openxmlformats.org/officeDocument/2006/relationships/image" Target="/ppt/media/image5.jpeg" Id="R81944dc1a50749bd" /><Relationship Type="http://schemas.openxmlformats.org/officeDocument/2006/relationships/notesSlide" Target="/ppt/notesSlides/notesSlide5.xml" Id="R109c1dca7275444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48a147208d4877" /><Relationship Type="http://schemas.openxmlformats.org/officeDocument/2006/relationships/image" Target="/ppt/media/image6.jpeg" Id="R28e7bf808efc4796" /><Relationship Type="http://schemas.openxmlformats.org/officeDocument/2006/relationships/notesSlide" Target="/ppt/notesSlides/notesSlide6.xml" Id="R1f06b76080ba450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3e4bf4cdad4ad5" /><Relationship Type="http://schemas.openxmlformats.org/officeDocument/2006/relationships/image" Target="/ppt/media/image7.jpeg" Id="R311c608416a64156" /><Relationship Type="http://schemas.openxmlformats.org/officeDocument/2006/relationships/notesSlide" Target="/ppt/notesSlides/notesSlide7.xml" Id="R9bcc94a5afed49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9ae1e3154246c6" /><Relationship Type="http://schemas.openxmlformats.org/officeDocument/2006/relationships/image" Target="/ppt/media/image8.jpeg" Id="Rdcc0c5f1578b4810" /><Relationship Type="http://schemas.openxmlformats.org/officeDocument/2006/relationships/notesSlide" Target="/ppt/notesSlides/notesSlide8.xml" Id="R61cbc4ff3323403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890BED-2CD3-4C34-8198-B65C14B77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53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KOHI ACADEMY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899090-4240-490E-8A3C-F219629EF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2020년대 세계 속의 한국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7B52E8-8490-4100-8395-A2EE1A64C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81350"/>
            <a:ext cx="600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Korea in the World in the 2020s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F5F2C5-DDE0-4BE9-A3B7-66A2A901B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9100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구체적인 사건으로 한국 문화의 세계 교류를 봅니다.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C81C9A-8624-450A-91C9-5ED5FAF6B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38850"/>
            <a:ext cx="619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스미다선교회 SMIDA Mission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f0771425904f4f"/>
          <a:srcRect xmlns:a="http://schemas.openxmlformats.org/drawingml/2006/main" l="25587" t="0" r="2558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881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C008BD-A0AC-46E3-AC42-8DBD38259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2020년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0E0C78-F08F-4DA0-82E9-53F48E746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기생충과 세계 영화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8D7905-FE1A-456E-9D29-E0BF4DD9F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2019년 개봉한 한국 영화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2020년 아카데미 작품상 수상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자막을 넘어 만나는 이야기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effed2f9ef4b3d"/>
          <a:stretch xmlns:a="http://schemas.openxmlformats.org/drawingml/2006/main"/>
        </p:blipFill>
        <p:spPr>
          <a:xfrm xmlns:a="http://schemas.openxmlformats.org/drawingml/2006/main">
            <a:off x="8135263" y="2381250"/>
            <a:ext cx="2636599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1C4B89-8C1B-4522-ABC3-416FC1DC0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봉준호 감독의 2013년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0B09B1-83EF-4DDF-BD46-3BB65F49C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09 / 1</a:t>
            </a:r>
          </a:p>
        </p:txBody>
      </p:sp>
    </p:spTree>
    <p:extLst>
      <p:ext uri="{BB962C8B-B14F-4D97-AF65-F5344CB8AC3E}">
        <p14:creationId xmlns:p14="http://schemas.microsoft.com/office/powerpoint/2010/main" val="10964163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DFA6BF-87E2-4CAD-BC5B-CC29452A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2020년 이후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8EE59-0A2D-4C6D-B395-D21127FE0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BTS와 세계의 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388635-DE3F-46A6-8C3A-968F1782B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Dynamite는 2020년 발표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여러 언어로 이어지는 팬 문화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음악을 통해 서로를 알아갑니다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601b4148d74dc1"/>
          <a:stretch xmlns:a="http://schemas.openxmlformats.org/drawingml/2006/main"/>
        </p:blipFill>
        <p:spPr>
          <a:xfrm xmlns:a="http://schemas.openxmlformats.org/drawingml/2006/main">
            <a:off x="7239000" y="2643857"/>
            <a:ext cx="4429125" cy="2846636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85BE29-A637-4975-A95C-ACF8B6BED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BTS의 2022년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2EFC25-7310-4785-8D52-0DBB1782F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09 / 2</a:t>
            </a:r>
          </a:p>
        </p:txBody>
      </p:sp>
    </p:spTree>
    <p:extLst>
      <p:ext uri="{BB962C8B-B14F-4D97-AF65-F5344CB8AC3E}">
        <p14:creationId xmlns:p14="http://schemas.microsoft.com/office/powerpoint/2010/main" val="3088411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668898-4B48-4273-91BC-629B27047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2021년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B0B03B-3958-48B5-8864-8662D87A9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오징어 게임과 온라인 시청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287FE4-4067-432D-9426-EACC1A565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넷플릭스에서 공개한 한국 드라마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세계의 시청자가 같은 이야기를 봄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경쟁과 불평등을 함께 생각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8c7be1dbf64f38"/>
          <a:stretch xmlns:a="http://schemas.openxmlformats.org/drawingml/2006/main"/>
        </p:blipFill>
        <p:spPr>
          <a:xfrm xmlns:a="http://schemas.openxmlformats.org/drawingml/2006/main">
            <a:off x="7239000" y="2602334"/>
            <a:ext cx="4429125" cy="2929682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1B3260-BE05-46D4-9E52-5C8D2A63A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서울 풍경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A167B2-C1C9-44A9-9FE2-DD10B9139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09 / 3</a:t>
            </a:r>
          </a:p>
        </p:txBody>
      </p:sp>
    </p:spTree>
    <p:extLst>
      <p:ext uri="{BB962C8B-B14F-4D97-AF65-F5344CB8AC3E}">
        <p14:creationId xmlns:p14="http://schemas.microsoft.com/office/powerpoint/2010/main" val="7363473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447448-88F6-4EC6-89B8-DB842C8B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2022년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0D6B2F-084A-41B5-B736-E62997C50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탈춤과 살아 있는 유산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B2BDCC-018E-4C24-8D85-4BF66E2FD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유네스코 인류무형문화유산 등재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전통을 오늘의 관객과 공유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보존은 계속 배우고 이어 가는 일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944dc1a50749bd"/>
          <a:stretch xmlns:a="http://schemas.openxmlformats.org/drawingml/2006/main"/>
        </p:blipFill>
        <p:spPr>
          <a:xfrm xmlns:a="http://schemas.openxmlformats.org/drawingml/2006/main">
            <a:off x="7433129" y="2381250"/>
            <a:ext cx="4040868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5A4BC2-6A14-4C1E-894D-C5556DFFA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한국 가면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938617-EEAB-4495-B063-B224B98BA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09 / 4</a:t>
            </a:r>
          </a:p>
        </p:txBody>
      </p:sp>
    </p:spTree>
    <p:extLst>
      <p:ext uri="{BB962C8B-B14F-4D97-AF65-F5344CB8AC3E}">
        <p14:creationId xmlns:p14="http://schemas.microsoft.com/office/powerpoint/2010/main" val="11566686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FED845-EE0D-4178-92AB-8E15A428F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2024년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693662-E03E-4957-AC83-311CA9EB3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한강과 번역 문학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2D0EC5-5B71-4AA7-9578-F11C57F04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노벨문학상 수상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번역가와 독자가 함께 넓힌 만남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한국의 기억이 세계의 질문이 됨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e7bf808efc4796"/>
          <a:stretch xmlns:a="http://schemas.openxmlformats.org/drawingml/2006/main"/>
        </p:blipFill>
        <p:spPr>
          <a:xfrm xmlns:a="http://schemas.openxmlformats.org/drawingml/2006/main">
            <a:off x="8087963" y="2381250"/>
            <a:ext cx="2731199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BCF89D-0F7F-4EB0-A73B-EBD6FF089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한강 작가의 2014년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0659BF-3006-47F4-B362-40F244AC0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09 / 5</a:t>
            </a:r>
          </a:p>
        </p:txBody>
      </p:sp>
    </p:spTree>
    <p:extLst>
      <p:ext uri="{BB962C8B-B14F-4D97-AF65-F5344CB8AC3E}">
        <p14:creationId xmlns:p14="http://schemas.microsoft.com/office/powerpoint/2010/main" val="21431964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93AB73-6237-49CB-B51D-12E00AA6F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2020년대의 교류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52013D-2299-40FF-B9FA-09550B3B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장 문화와 한국어 배움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3DB3E1-31B0-47EC-8536-576DB69F9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2024년 장 담그기 문화 유네스코 등재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세종학당에서 이어지는 한국어 배움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맛과 언어로 일상의 문화를 만남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1c608416a64156"/>
          <a:stretch xmlns:a="http://schemas.openxmlformats.org/drawingml/2006/main"/>
        </p:blipFill>
        <p:spPr>
          <a:xfrm xmlns:a="http://schemas.openxmlformats.org/drawingml/2006/main">
            <a:off x="8329613" y="2381250"/>
            <a:ext cx="2247900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DFFF01-0DFF-4B46-9AD8-3BEBF3415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E1199C-CAED-452A-945B-B06BDFA6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09 / 6</a:t>
            </a:r>
          </a:p>
        </p:txBody>
      </p:sp>
    </p:spTree>
    <p:extLst>
      <p:ext uri="{BB962C8B-B14F-4D97-AF65-F5344CB8AC3E}">
        <p14:creationId xmlns:p14="http://schemas.microsoft.com/office/powerpoint/2010/main" val="17419414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DFECEA-7B57-47D1-BF6B-9504683FF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62388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함께 이야기해요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A80E7E-174C-4D7B-917C-D9E44D1A6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90750"/>
            <a:ext cx="62388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내가 세계의 친구에게 소개하고 싶은 한국은 무엇인가요?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45D500-6873-452D-96F7-6E9BE90B8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24400"/>
            <a:ext cx="6238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말하기, 쓰기, 사진 한 장으로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내 경험을 나눌 수 있습니다.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c0c5f1578b4810"/>
          <a:srcRect xmlns:a="http://schemas.openxmlformats.org/drawingml/2006/main" l="25587" t="0" r="2558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569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2026-10-08T09:39:05.2180000Z</dcterms:created>
  <dcterms:modified xsi:type="dcterms:W3CDTF">2026-10-08T09:39:05.2180000Z</dcterms:modified>
</coreProperties>
</file>