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0b13f3eabd4bed" /><Relationship Type="http://schemas.openxmlformats.org/officeDocument/2006/relationships/extended-properties" Target="/docProps/app.xml" Id="R33ecd3364ca04da6" /><Relationship Type="http://schemas.openxmlformats.org/officeDocument/2006/relationships/officeDocument" Target="/ppt/presentation.xml" Id="R20f9e98579984d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d66bd286294865"/>
  </p:sldMasterIdLst>
  <p:notesMasterIdLst>
    <p:notesMasterId xmlns:r="http://schemas.openxmlformats.org/officeDocument/2006/relationships" r:id="Rdaed3f63613645f1"/>
  </p:notesMasterIdLst>
  <p:sldIdLst>
    <p:sldId xmlns:r="http://schemas.openxmlformats.org/officeDocument/2006/relationships" id="256" r:id="R9d6a850296cd42ce"/>
    <p:sldId xmlns:r="http://schemas.openxmlformats.org/officeDocument/2006/relationships" id="257" r:id="Rb5d3718624c94d57"/>
    <p:sldId xmlns:r="http://schemas.openxmlformats.org/officeDocument/2006/relationships" id="258" r:id="R5fb5ed3f94bc4153"/>
    <p:sldId xmlns:r="http://schemas.openxmlformats.org/officeDocument/2006/relationships" id="259" r:id="Rf6cbe3626e114b3a"/>
    <p:sldId xmlns:r="http://schemas.openxmlformats.org/officeDocument/2006/relationships" id="260" r:id="R34b1269c47254f1c"/>
    <p:sldId xmlns:r="http://schemas.openxmlformats.org/officeDocument/2006/relationships" id="261" r:id="Rf70186561e3b48e6"/>
    <p:sldId xmlns:r="http://schemas.openxmlformats.org/officeDocument/2006/relationships" id="262" r:id="R66ecc9794aae45e5"/>
    <p:sldId xmlns:r="http://schemas.openxmlformats.org/officeDocument/2006/relationships" id="263" r:id="Re03bcb36a0854490"/>
    <p:sldId xmlns:r="http://schemas.openxmlformats.org/officeDocument/2006/relationships" id="264" r:id="R10c325f03f2e47af"/>
    <p:sldId xmlns:r="http://schemas.openxmlformats.org/officeDocument/2006/relationships" id="265" r:id="Rea77a528cb6c425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f67a4bec9b467c" /><Relationship Type="http://schemas.openxmlformats.org/officeDocument/2006/relationships/slideMaster" Target="/ppt/slideMasters/slideMaster1.xml" Id="R99d66bd286294865" /><Relationship Type="http://schemas.openxmlformats.org/officeDocument/2006/relationships/notesMaster" Target="/ppt/notesMasters/notesMaster1.xml" Id="Rdaed3f63613645f1" /><Relationship Type="http://schemas.openxmlformats.org/officeDocument/2006/relationships/presProps" Target="/ppt/presProps.xml" Id="R42ce18cda6b744e9" /><Relationship Type="http://schemas.openxmlformats.org/officeDocument/2006/relationships/tableStyles" Target="/ppt/tableStyles.xml" Id="Rff5be9aabd3a4536" /><Relationship Type="http://schemas.openxmlformats.org/officeDocument/2006/relationships/slide" Target="/ppt/slides/slide1.xml" Id="R9d6a850296cd42ce" /><Relationship Type="http://schemas.openxmlformats.org/officeDocument/2006/relationships/slide" Target="/ppt/slides/slide2.xml" Id="Rb5d3718624c94d57" /><Relationship Type="http://schemas.openxmlformats.org/officeDocument/2006/relationships/slide" Target="/ppt/slides/slide3.xml" Id="R5fb5ed3f94bc4153" /><Relationship Type="http://schemas.openxmlformats.org/officeDocument/2006/relationships/slide" Target="/ppt/slides/slide4.xml" Id="Rf6cbe3626e114b3a" /><Relationship Type="http://schemas.openxmlformats.org/officeDocument/2006/relationships/slide" Target="/ppt/slides/slide5.xml" Id="R34b1269c47254f1c" /><Relationship Type="http://schemas.openxmlformats.org/officeDocument/2006/relationships/slide" Target="/ppt/slides/slide6.xml" Id="Rf70186561e3b48e6" /><Relationship Type="http://schemas.openxmlformats.org/officeDocument/2006/relationships/slide" Target="/ppt/slides/slide7.xml" Id="R66ecc9794aae45e5" /><Relationship Type="http://schemas.openxmlformats.org/officeDocument/2006/relationships/slide" Target="/ppt/slides/slide8.xml" Id="Re03bcb36a0854490" /><Relationship Type="http://schemas.openxmlformats.org/officeDocument/2006/relationships/slide" Target="/ppt/slides/slide9.xml" Id="R10c325f03f2e47af" /><Relationship Type="http://schemas.openxmlformats.org/officeDocument/2006/relationships/slide" Target="/ppt/slides/slide10.xml" Id="Rea77a528cb6c425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21fa93c8054d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f1863056824866" /><Relationship Type="http://schemas.openxmlformats.org/officeDocument/2006/relationships/notesMaster" Target="/ppt/notesMasters/notesMaster1.xml" Id="R4bc407cd4e4947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5dccc8d2f248ef" /><Relationship Type="http://schemas.openxmlformats.org/officeDocument/2006/relationships/notesMaster" Target="/ppt/notesMasters/notesMaster1.xml" Id="R17996ed4a37042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048ad52f6a4253" /><Relationship Type="http://schemas.openxmlformats.org/officeDocument/2006/relationships/notesMaster" Target="/ppt/notesMasters/notesMaster1.xml" Id="R4ccbd2203d6242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87d30532214196" /><Relationship Type="http://schemas.openxmlformats.org/officeDocument/2006/relationships/notesMaster" Target="/ppt/notesMasters/notesMaster1.xml" Id="R359e9d5917a84d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6e0735f456473a" /><Relationship Type="http://schemas.openxmlformats.org/officeDocument/2006/relationships/notesMaster" Target="/ppt/notesMasters/notesMaster1.xml" Id="R1a6703d1b6194d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613b41bbd643a7" /><Relationship Type="http://schemas.openxmlformats.org/officeDocument/2006/relationships/notesMaster" Target="/ppt/notesMasters/notesMaster1.xml" Id="R5d440465b43c47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ecef7fb6db44e1" /><Relationship Type="http://schemas.openxmlformats.org/officeDocument/2006/relationships/notesMaster" Target="/ppt/notesMasters/notesMaster1.xml" Id="R952d3a7be2a64a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3234bbc3374168" /><Relationship Type="http://schemas.openxmlformats.org/officeDocument/2006/relationships/notesMaster" Target="/ppt/notesMasters/notesMaster1.xml" Id="Rfef869a2a82d48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756bbc741c439a" /><Relationship Type="http://schemas.openxmlformats.org/officeDocument/2006/relationships/notesMaster" Target="/ppt/notesMasters/notesMaster1.xml" Id="R9c0613b140114f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2aa1039f9e408c" /><Relationship Type="http://schemas.openxmlformats.org/officeDocument/2006/relationships/notesMaster" Target="/ppt/notesMasters/notesMaster1.xml" Id="R97829d97343e45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(사)글로벌에듀 제4차 아프리카 선교 보고 제목 슬라이드.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사실 기준: 글로벌에듀 선교단 전달 자료 및 스미다선교회 종합 기사.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글로벌에듀는 2023년 제1차부터 2026년 제4차까지 아프리카 교육선교를 이어 왔습니다.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찬구구와 카욘자 관련 내용은 선교단 전달 자료에 따른 요약입니다.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사실 기준: 불와니 우물 개통, 공학관 준공, 유치원 및 간호대학 추진 계획에 관한 선교단 보고.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탄자니아 일정: 부코바, 므완자, 생게레마, 물라가 방문 소식을 요약했습니다.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무구무 드림유치원은 2026년 10월 3일 봉헌됐으며, 기념판에는 세 손주의 이름과 요한일서 4장 8절이 기록되어 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사역 분야를 학교, 생활시설, 식수, 인재 양성의 관점에서 요약했습니다.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선교단이 공유한 교육 연계 및 인재 양성 방향을 토대로 정리했습니다.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스미다선교회 선교기사: https://smidamission.org/mission-news/africa-2026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be9bf1463d4b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6fc6290fae451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beb06b1b634dc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b42b33629d4d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9e8a66648d40d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a349470c3a42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BC1476D-14D2-4345-8056-01E50051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F6C9FF2-E9CC-420D-8C24-50CEA27748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F4300BEE-ECEC-4970-A024-879D5952E9E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229A94F-297C-4915-A30F-DC37BE9A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D8438A8-BEFB-4FA0-992C-1C969AF948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B701711-CFA2-438A-9C4C-7388FDD7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2DEABC3-85E5-448D-837B-5D80D0C91D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BE38AF3-82E6-46DE-AEBA-37D6DD9F17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8DDB0EE-4AFC-4AE3-993D-05EBE764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3D1A152-30AB-497E-96A4-0233BD3527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4742B4-4310-4D4A-9EE9-E6266C68F4D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902A236-2BB7-48D2-BEF2-95AAC27DFB4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AFB7B2B3-18F6-4D8E-90AE-2F2F348D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125F5C6-11F9-4EFB-9EEE-97B149F426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22BAD84-00EE-4CBD-A440-32B28427E6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781656f2894bc7" /><Relationship Type="http://schemas.openxmlformats.org/officeDocument/2006/relationships/slideLayout" Target="/ppt/slideLayouts/slideLayout1.xml" Id="Rb92353ffc3a543df" /><Relationship Type="http://schemas.openxmlformats.org/officeDocument/2006/relationships/slideLayout" Target="/ppt/slideLayouts/slideLayout2.xml" Id="R62ddbea4353e4642" /><Relationship Type="http://schemas.openxmlformats.org/officeDocument/2006/relationships/slideLayout" Target="/ppt/slideLayouts/slideLayout3.xml" Id="R24f25109e7574e74" /><Relationship Type="http://schemas.openxmlformats.org/officeDocument/2006/relationships/slideLayout" Target="/ppt/slideLayouts/slideLayout4.xml" Id="Rfe911b804d3d43f8" /><Relationship Type="http://schemas.openxmlformats.org/officeDocument/2006/relationships/slideLayout" Target="/ppt/slideLayouts/slideLayout5.xml" Id="R010240309a224110" /><Relationship Type="http://schemas.openxmlformats.org/officeDocument/2006/relationships/slideLayout" Target="/ppt/slideLayouts/slideLayout6.xml" Id="Ref78cec3fd6a45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2353ffc3a543df"/>
    <p:sldLayoutId xmlns:r="http://schemas.openxmlformats.org/officeDocument/2006/relationships" id="2147483650" r:id="R62ddbea4353e4642"/>
    <p:sldLayoutId xmlns:r="http://schemas.openxmlformats.org/officeDocument/2006/relationships" id="2147483651" r:id="R24f25109e7574e74"/>
    <p:sldLayoutId xmlns:r="http://schemas.openxmlformats.org/officeDocument/2006/relationships" id="2147483652" r:id="Rfe911b804d3d43f8"/>
    <p:sldLayoutId xmlns:r="http://schemas.openxmlformats.org/officeDocument/2006/relationships" id="2147483653" r:id="R010240309a224110"/>
    <p:sldLayoutId xmlns:r="http://schemas.openxmlformats.org/officeDocument/2006/relationships" id="2147483654" r:id="Ref78cec3fd6a45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63c8c28e1c4f33" /><Relationship Type="http://schemas.openxmlformats.org/officeDocument/2006/relationships/image" Target="/ppt/media/image.png" Id="R6e33d3d0926d4edf" /><Relationship Type="http://schemas.openxmlformats.org/officeDocument/2006/relationships/notesSlide" Target="/ppt/notesSlides/notesSlide1.xml" Id="R9b8307b6ed6b45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8c8b1c6c7c42d5" /><Relationship Type="http://schemas.openxmlformats.org/officeDocument/2006/relationships/image" Target="/ppt/media/image2.png" Id="Rff389e350b6848c9" /><Relationship Type="http://schemas.openxmlformats.org/officeDocument/2006/relationships/notesSlide" Target="/ppt/notesSlides/notesSlide2.xml" Id="Rc7d108f58a3f43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e998b424004a6d" /><Relationship Type="http://schemas.openxmlformats.org/officeDocument/2006/relationships/notesSlide" Target="/ppt/notesSlides/notesSlide3.xml" Id="R4994feadb13d44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de605501f64d5e" /><Relationship Type="http://schemas.openxmlformats.org/officeDocument/2006/relationships/image" Target="/ppt/media/image3.png" Id="R583809d971864683" /><Relationship Type="http://schemas.openxmlformats.org/officeDocument/2006/relationships/notesSlide" Target="/ppt/notesSlides/notesSlide4.xml" Id="Rf87460d60a864d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b7390c012740f9" /><Relationship Type="http://schemas.openxmlformats.org/officeDocument/2006/relationships/notesSlide" Target="/ppt/notesSlides/notesSlide5.xml" Id="Re6b2da02ae6c4e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82e2782ef3465b" /><Relationship Type="http://schemas.openxmlformats.org/officeDocument/2006/relationships/image" Target="/ppt/media/image4.png" Id="Rcd287f026e70418d" /><Relationship Type="http://schemas.openxmlformats.org/officeDocument/2006/relationships/image" Target="/ppt/media/image5.png" Id="Rc22fb6250d1341a4" /><Relationship Type="http://schemas.openxmlformats.org/officeDocument/2006/relationships/notesSlide" Target="/ppt/notesSlides/notesSlide6.xml" Id="R9775ef9149414a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d662c5c9db4ae9" /><Relationship Type="http://schemas.openxmlformats.org/officeDocument/2006/relationships/image" Target="/ppt/media/image6.png" Id="R3121753119904d58" /><Relationship Type="http://schemas.openxmlformats.org/officeDocument/2006/relationships/image" Target="/ppt/media/image7.png" Id="R5f22cd8a09dd4589" /><Relationship Type="http://schemas.openxmlformats.org/officeDocument/2006/relationships/notesSlide" Target="/ppt/notesSlides/notesSlide7.xml" Id="Rfb7d8d08b7b54d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bcfc9e50a5447b" /><Relationship Type="http://schemas.openxmlformats.org/officeDocument/2006/relationships/notesSlide" Target="/ppt/notesSlides/notesSlide8.xml" Id="Rc7aa3cf105d54a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cd4709e70841ce" /><Relationship Type="http://schemas.openxmlformats.org/officeDocument/2006/relationships/notesSlide" Target="/ppt/notesSlides/notesSlide9.xml" Id="R1da75d3fb04e4d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875bcbb3fa49ef" /><Relationship Type="http://schemas.openxmlformats.org/officeDocument/2006/relationships/image" Target="/ppt/media/image8.png" Id="R1ea79dfb7e20482d" /><Relationship Type="http://schemas.openxmlformats.org/officeDocument/2006/relationships/hyperlink" Target="https://smidamission.org/mission-news/africa-2026" TargetMode="External" Id="Rb00775cc8a8d427b" /><Relationship Type="http://schemas.openxmlformats.org/officeDocument/2006/relationships/notesSlide" Target="/ppt/notesSlides/notesSlide10.xml" Id="R4a75f4ac177c4a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858CB3-0A98-4BAD-96D2-02FFF7DB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323850"/>
            <a:ext cx="11544300" cy="6210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3CEFE-ECD7-4BF1-A87F-78277402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5300"/>
            <a:ext cx="11201400" cy="586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B3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2D95D-BA38-40C8-B08D-2A9D73A4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200150"/>
            <a:ext cx="2476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550" b="1">
                <a:solidFill>
                  <a:srgbClr val="10284D"/>
                </a:solidFill>
                <a:latin typeface="Malgun Gothic"/>
                <a:ea typeface="Malgun Gothic"/>
                <a:cs typeface="Malgun Gothic"/>
              </a:defRPr>
            </a:pPr>
            <a:r>
              <a:rPr sz="11550" b="1">
                <a:solidFill>
                  <a:srgbClr val="10284D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3d3d0926d4edf"/>
          <a:stretch xmlns:a="http://schemas.openxmlformats.org/drawingml/2006/main"/>
        </p:blipFill>
        <p:spPr>
          <a:xfrm xmlns:a="http://schemas.openxmlformats.org/drawingml/2006/main">
            <a:off x="4762500" y="514931"/>
            <a:ext cx="2667000" cy="1284713"/>
          </a:xfrm>
          <a:prstGeom xmlns:a="http://schemas.openxmlformats.org/drawingml/2006/main" prst="roundRect">
            <a:avLst>
              <a:gd name="adj" fmla="val 8889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740B47-6E98-4354-923B-FA1BFC57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47850"/>
            <a:ext cx="742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GLOBAL EDU · 4TH AFRICA MISSION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77CAF-4EBC-4CDC-8435-059AAF22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152650"/>
            <a:ext cx="228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50347-0A62-474A-8EB1-66A25D1D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52700"/>
            <a:ext cx="9429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제4차 아프리카 선교 보고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57830-66F5-4579-A520-67D572C49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6385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F2E9D0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F2E9D0"/>
                </a:solidFill>
                <a:latin typeface="Malgun Gothic"/>
                <a:ea typeface="Malgun Gothic"/>
                <a:cs typeface="Malgun Gothic"/>
              </a:rPr>
              <a:t>르완다  ·  우간다  ·  탄자니아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2B9A7-1F28-40CA-A58E-E1A90A052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286250"/>
            <a:ext cx="2381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5F594-438A-47B8-8E96-904E519D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048250"/>
            <a:ext cx="1238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47FD6-93CB-4120-B23A-B959650C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372100"/>
            <a:ext cx="6667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교육으로 다음 세대를 세우는 여정</a:t>
            </a:r>
          </a:p>
        </p:txBody>
      </p:sp>
    </p:spTree>
    <p:extLst>
      <p:ext uri="{BB962C8B-B14F-4D97-AF65-F5344CB8AC3E}">
        <p14:creationId xmlns:p14="http://schemas.microsoft.com/office/powerpoint/2010/main" val="6364354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AC24A-D8E5-4393-AFAC-82E048E7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MISSION OVERVIEW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DCBAF-3F45-4602-ADAC-7BB21AFF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세 나라에서 이어진 교육선교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E5BA9-17CF-4A22-ACF9-CBCB8C14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389e350b6848c9"/>
          <a:srcRect xmlns:a="http://schemas.openxmlformats.org/drawingml/2006/main" l="7237" t="0" r="72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723900"/>
            <a:ext cx="4095750" cy="533400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229AE-BB15-4FDD-87FF-AE8E8A4A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10박 11일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BA037-3205-400E-96A3-59A42BBC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제4차 아프리카 선교 일정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0093FE-1375-4C60-A5B7-AAF5A997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르완다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2DD8D-0337-4DF8-884B-5BAE00A8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733800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우간다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A8BA6-8886-4EB0-A2C8-D8D489C6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338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탄자니아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C3678-C0BD-4C1B-A14E-B8959651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학교와 교육시설의 준공·개교 현장을 방문하고</a:t>
            </a:r>
          </a:p>
          <a:p xmlns:a="http://schemas.openxmlformats.org/drawingml/2006/main">
            <a:pPr algn="l">
              <a:defRPr sz="202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현지 교육자, 선교사, 학생들과 교제했습니다.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36CB8-656C-4CC1-93A3-FAC613C2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758430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8A130-9B5F-42E5-BEE6-3DA2A2C7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FOUR YEARS OF CONTINUITY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069FE-8132-4A35-8F2C-10A0FE9A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해마다 약속을 결실로 이어 왔습니다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268B6-36C6-4742-AB12-B1E18729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84240-940C-42FA-9C1F-A8B17D34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336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2023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C3099-150C-4B86-B258-AACFED70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제1차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CDA58-AB46-4DED-BFC0-104E92EC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1336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2024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5E88E-3BC4-4222-98E0-AF1E077A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68605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제2차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08D6F-6AFB-4C79-8121-56FEEF8A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133600"/>
            <a:ext cx="1714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2025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A8D5E-F383-40F1-9F9F-26FE6F6C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686050"/>
            <a:ext cx="171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제3차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B4163-441E-476E-B79D-551130B3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3835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6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2026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783EE2-FD9C-451E-A52C-038E7CEC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6860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제4차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527EA6-0FA1-4EFB-A3FE-A7455F7D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90900"/>
            <a:ext cx="8096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CBA40-5C43-4A4F-A184-F16D95D7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114800"/>
            <a:ext cx="857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2475" b="1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지난해의 기도와 약속이</a:t>
            </a:r>
          </a:p>
          <a:p xmlns:a="http://schemas.openxmlformats.org/drawingml/2006/main">
            <a:pPr algn="ctr">
              <a:defRPr sz="2475" b="1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2475" b="1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다음 해의 준공과 교육 기회로 이어졌습니다.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13E6F7-A211-4F82-BBED-7DF8380B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46735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일회성 방문을 넘어, 현지 공동체와 함께 세워 가는 교육선교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835E1-0C06-4172-AAA7-3508A973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143200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ED4F7-DE44-4138-B599-AD1DD367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RWANDA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5E23A-1320-4F8E-B65B-C9A65F5F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르완다, 배움의 문을 넓히다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7B5FEE-8FEE-4A07-912F-5F16CBE0B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3809d971864683"/>
          <a:srcRect xmlns:a="http://schemas.openxmlformats.org/drawingml/2006/main" l="0" t="6133" r="0" b="61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657350"/>
            <a:ext cx="4667250" cy="4286250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71F7DE-FB5E-4BC7-A1CF-F2C0BCB9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찬구구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CBD68-DD60-46D6-8FCE-E028DA6C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5429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초등학교와 중학교 준공을 축하했습니다.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F6A78A-B0F6-4FB9-9EA1-385EFF18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카욘자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EA2FA5-9ACF-426D-85BB-59F78863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542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중학교 개교와 램프 개통에 함께하고</a:t>
            </a:r>
          </a:p>
          <a:p xmlns:a="http://schemas.openxmlformats.org/drawingml/2006/main">
            <a:pPr algn="l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학생들에게 학용품을 나누었습니다.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C9590F-825A-47AB-9C7B-F5E2A0FB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542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교육의 기회가 지역의 희망으로 이어지도록</a:t>
            </a:r>
          </a:p>
          <a:p xmlns:a="http://schemas.openxmlformats.org/drawingml/2006/main">
            <a:pPr algn="l">
              <a:def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현장의 필요를 듣고 기도했습니다.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8DA08-9C4A-4550-B16B-7819A391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506620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F62E0B-DF61-4B5F-A7F5-D40CADB9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UGANDA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A4032-E6BE-4AAE-96A3-E1D5D382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우간다, 생명수와 배움의 터전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BE9A42-9C41-4A6D-ACEA-29A94D2F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0D221-59FF-493D-BCAC-421245012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3333750" cy="34861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8EFE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1CFEC-92F8-441E-B499-70E8D3E3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717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불와니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017A9-A2C8-47ED-A952-55A4DC51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9085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대형 우물 개통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FF4633-6B06-4FCA-8875-CD27A1C4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29050"/>
            <a:ext cx="2762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내년 유치원 설치를</a:t>
            </a:r>
          </a:p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약속했습니다.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93CC2-AC3E-4424-9C92-97BDA513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866900"/>
            <a:ext cx="3333750" cy="34861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3EBD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1A8652-7BF2-4E34-AC46-53BFB44D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1717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대학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F1043-CF3F-42A1-B315-A0234ABF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99085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공학관 준공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30EBBA-4F70-45F7-8150-70311677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829050"/>
            <a:ext cx="2762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학생들의 학업과 도전을</a:t>
            </a:r>
          </a:p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축복했습니다.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76C7B5-50E0-4755-80B9-707D11CB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866900"/>
            <a:ext cx="3333750" cy="34861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8EDF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F5385-A65E-4D8A-84E3-021587E7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1717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다음 과제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2A4D5E-ADCB-4AF5-9EA7-AE64D6FC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99085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간호대학 설립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32BB41-FF5E-4C74-8AC5-6AEEC5D0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29050"/>
            <a:ext cx="2762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지역의 생명을 돌볼</a:t>
            </a:r>
          </a:p>
          <a:p xmlns:a="http://schemas.openxmlformats.org/drawingml/2006/main">
            <a:pPr algn="ctr">
              <a:def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인재 양성을 준비합니다.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303AA-51B9-4B1A-8E7D-C602AB08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772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교육과 돌봄이 함께 자라도록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F44556-5415-4AD5-AC4A-3D4AF117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047733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1B955-B995-46CF-ADA8-8D94F5CF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TANZANIA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3C5D9-B111-484B-B7D3-83C19B9A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탄자니아, 도시와 마을을 잇는 발걸음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2203A5-F5AF-48EE-8F7C-03B85DBE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87f026e70418d"/>
          <a:srcRect xmlns:a="http://schemas.openxmlformats.org/drawingml/2006/main" l="2383" t="0" r="23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09750"/>
            <a:ext cx="3857625" cy="4133850"/>
          </a:xfrm>
          <a:prstGeom xmlns:a="http://schemas.openxmlformats.org/drawingml/2006/main" prst="roundRect">
            <a:avLst>
              <a:gd name="adj" fmla="val 2963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fb6250d1341a4"/>
          <a:srcRect xmlns:a="http://schemas.openxmlformats.org/drawingml/2006/main" l="20534" t="0" r="205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62875" y="1809750"/>
            <a:ext cx="3857625" cy="4133850"/>
          </a:xfrm>
          <a:prstGeom xmlns:a="http://schemas.openxmlformats.org/drawingml/2006/main" prst="roundRect">
            <a:avLst>
              <a:gd name="adj" fmla="val 2963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C1FD6-FA00-429E-A4BB-9BF8492F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885950"/>
            <a:ext cx="2524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부코바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767610-B124-4163-8135-2BC0F868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343150"/>
            <a:ext cx="2524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기숙사 준공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17C6D-F690-4C0A-9A69-24919457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62300"/>
            <a:ext cx="2524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므완자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3923B6-9343-44FD-B325-5540D06E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619500"/>
            <a:ext cx="276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빅토리아호 병원선 방문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640FD-E632-49E7-BFB0-D834B28D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5529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생게레마·물라가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FE24E0-5731-4292-B169-45687F39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010150"/>
            <a:ext cx="26384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지역 관계자 면담과</a:t>
            </a:r>
          </a:p>
          <a:p xmlns:a="http://schemas.openxmlformats.org/drawingml/2006/main">
            <a:pPr algn="ctr">
              <a:def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초등학교 준공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1A64A4-CBD4-4C30-8A7F-ED87CFE7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167259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A53E0-8028-43DB-9173-6B7D2AF1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MUGUMU · OCTOBER 3, 2026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B526A-F45F-4B26-99EB-21437CA2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세대를 이어 세워진 드림유치원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80C78-0DDE-4EB8-BD64-39093C43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21753119904d58"/>
          <a:srcRect xmlns:a="http://schemas.openxmlformats.org/drawingml/2006/main" l="0" t="378" r="0" b="3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09750"/>
            <a:ext cx="5334000" cy="3581400"/>
          </a:xfrm>
          <a:prstGeom xmlns:a="http://schemas.openxmlformats.org/drawingml/2006/main" prst="roundRect">
            <a:avLst>
              <a:gd name="adj" fmla="val 3191"/>
            </a:avLst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2cd8a09dd4589"/>
          <a:srcRect xmlns:a="http://schemas.openxmlformats.org/drawingml/2006/main" l="0" t="9697" r="0" b="96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43650" y="1809750"/>
            <a:ext cx="5238750" cy="3581400"/>
          </a:xfrm>
          <a:prstGeom xmlns:a="http://schemas.openxmlformats.org/drawingml/2006/main" prst="roundRect">
            <a:avLst>
              <a:gd name="adj" fmla="val 319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38118-5813-44CF-9519-22DF8B1F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578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김민지 · 김민범 · 김민소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02DFF-25B5-4DD2-B7EE-5C293E9A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19750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세 손주의 나눔이 어린이들의 배움터가 되었습니다.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F12A2-8A16-4CD1-B960-5DF576D27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6229350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“하나님은 사랑이시라”  요한일서 4:8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2CCE83-7CF7-41A4-BE58-891FE604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637619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F9E1C-2D41-4447-B516-931FC3E6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MINISTRY IMPACT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81DDE-E791-46BF-88CD-C2D79FC6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사역의 열매는 사람에게 남습니다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0E64F-7F7C-4629-8807-39282C68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1E5D5-4150-4B01-B2D1-EEE7F10E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574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학교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C0ADF-C9FF-4800-8C78-242049AE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238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아이들이 매일 배우는</a:t>
            </a:r>
          </a:p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안전한 공간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ACFB7-AFF4-4DBC-BB2D-2AC31FEE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0574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생활시설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65EB4-4F9A-4A83-A950-3BF584E63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781300"/>
            <a:ext cx="238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학업을 지속하도록 돕는</a:t>
            </a:r>
          </a:p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기숙 환경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F3C38A-779D-415D-895B-6EACF30A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0574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식수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698CB2-2133-4F86-92A7-629874E1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781300"/>
            <a:ext cx="2381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공동체의 건강을 지키는</a:t>
            </a:r>
          </a:p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깨끗한 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0C4194-5554-48CF-B7B2-ECEAE16A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57400"/>
            <a:ext cx="180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인재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663B77-DEF3-447A-B0E6-B2B839FF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781300"/>
            <a:ext cx="180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지역을 섬길</a:t>
            </a:r>
          </a:p>
          <a:p xmlns:a="http://schemas.openxmlformats.org/drawingml/2006/main">
            <a:pPr algn="ctr">
              <a:def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13253D"/>
                </a:solidFill>
                <a:latin typeface="Malgun Gothic"/>
                <a:ea typeface="Malgun Gothic"/>
                <a:cs typeface="Malgun Gothic"/>
              </a:rPr>
              <a:t>다음 세대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3757D4-4943-4AD5-917F-F3104E4B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1028700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071B3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6AFBB7-F239-473E-8FF2-2EEF5549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38650"/>
            <a:ext cx="914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기도와 후원이 교육의 기회가 되고,</a:t>
            </a:r>
          </a:p>
          <a:p xmlns:a="http://schemas.openxmlformats.org/drawingml/2006/main">
            <a:pPr algn="ctr">
              <a:defRPr sz="24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교육의 기회가 한 사람의 내일을 바꿉니다.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1B1379-DD34-46EF-A46D-2C2F6BEB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664529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2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9DBF2E-C215-4D8F-A503-FE1948E1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NEXT STEPS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B3195-0BC4-4EFE-9250-9DEBDC0F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다음 걸음도 현장과 함께 내딛습니다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C09218-E756-4761-A799-877B1CA5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5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AF128-AFBD-43B5-8B9F-8384155D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85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2DE8F-B5D4-47D8-8A7A-27698CD6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981200"/>
            <a:ext cx="885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유치원부터 고등학교까지</a:t>
            </a:r>
          </a:p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배움이 이어지는 교육 기반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6C030-4D6B-4C13-B854-8F6B79E5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52800"/>
            <a:ext cx="85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B934B-8CF6-4485-AB31-FBBC8E67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76600"/>
            <a:ext cx="885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간호대학 설립 등</a:t>
            </a:r>
          </a:p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지역사회에 필요한 인재 양성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87987-85B8-4D8C-B586-5C2ED8AE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48200"/>
            <a:ext cx="85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02FBA7-7818-4EFC-AA75-1FCA8319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72000"/>
            <a:ext cx="885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우수 학생의 진학과 유학을 돕는</a:t>
            </a:r>
          </a:p>
          <a:p xmlns:a="http://schemas.openxmlformats.org/drawingml/2006/main">
            <a:pPr algn="l">
              <a:def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rPr>
              <a:t>지속 가능한 교육 동역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97548F-AF5E-4A2D-BDAD-0A5EB0BC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943600"/>
            <a:ext cx="822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53745A"/>
                </a:solidFill>
                <a:latin typeface="Malgun Gothic"/>
                <a:ea typeface="Malgun Gothic"/>
                <a:cs typeface="Malgun Gothic"/>
              </a:rPr>
              <a:t>현지의 필요를 듣고, 약속을 지키며, 다시 찾아갑니다.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E79A59-361C-43A7-BE8B-8D3A0F02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772812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79dfb7e20482d"/>
          <a:stretch xmlns:a="http://schemas.openxmlformats.org/drawingml/2006/main"/>
        </p:blipFill>
        <p:spPr>
          <a:xfrm xmlns:a="http://schemas.openxmlformats.org/drawingml/2006/main">
            <a:off x="4668864" y="476250"/>
            <a:ext cx="2854271" cy="990600"/>
          </a:xfrm>
          <a:prstGeom xmlns:a="http://schemas.openxmlformats.org/drawingml/2006/main" prst="roundRect">
            <a:avLst>
              <a:gd name="adj" fmla="val 11538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B0C99-2600-400A-840C-7939E952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790700"/>
            <a:ext cx="971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“너희 안에서 착한 일을 시작하신 이가</a:t>
            </a:r>
          </a:p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그리스도 예수의 날까지 이루실 줄을 우리는 확신하노라”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9EBCF-5A39-4AE7-9771-2FF16F2B4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02895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D7B45A"/>
                </a:solidFill>
                <a:latin typeface="Malgun Gothic"/>
                <a:ea typeface="Malgun Gothic"/>
                <a:cs typeface="Malgun Gothic"/>
              </a:rPr>
              <a:t>빌립보서 1장 6절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69458-63B6-4DB1-A906-668A3CF4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714750"/>
            <a:ext cx="895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제4차 선교의 열매를 감사로 품고,</a:t>
            </a:r>
          </a:p>
          <a:p xmlns:a="http://schemas.openxmlformats.org/drawingml/2006/main">
            <a:pPr algn="ctr">
              <a:defRPr sz="217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다음 세대의 더 넓은 내일을 향해 계속 나아갑니다.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4866B-6660-4BE3-9AE7-90A615D9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162550"/>
            <a:ext cx="74676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DD9F6-4E1A-45A4-804A-3142668E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5334000"/>
            <a:ext cx="6781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071B3B"/>
                </a:solidFill>
                <a:latin typeface="Malgun Gothic"/>
                <a:ea typeface="Malgun Gothic"/>
                <a:cs typeface="Malgun Gothic"/>
              </a:defRPr>
            </a:pPr>
            <a:r>
              <a:rPr sz="2000" b="1" u="sng">
                <a:solidFill>
                  <a:srgbClr val="071B3B"/>
                </a:solidFill>
                <a:latin typeface="Malgun Gothic"/>
                <a:ea typeface="Malgun Gothic"/>
                <a:cs typeface="Malgun Gothic"/>
                <a:hlinkClick xmlns:r="http://schemas.openxmlformats.org/officeDocument/2006/relationships" r:id="Rb00775cc8a8d427b"/>
              </a:rPr>
              <a:t>선교기사 바로가기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7E7A2-6519-42D8-B425-DA4365D33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6076950"/>
            <a:ext cx="628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DDE5F0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DDE5F0"/>
                </a:solidFill>
                <a:latin typeface="Malgun Gothic"/>
                <a:ea typeface="Malgun Gothic"/>
                <a:cs typeface="Malgun Gothic"/>
              </a:rPr>
              <a:t>https://smidamission.org/mission-news/africa-2026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C5576F-66F4-4ED8-8FC1-C137EA15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3412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19050" rIns="38100" bIns="1905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6C7480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54911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2026-10-07T10:24:01.6590000Z</dcterms:created>
  <dcterms:modified xsi:type="dcterms:W3CDTF">2026-10-07T10:24:01.6590000Z</dcterms:modified>
</coreProperties>
</file>